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286" r:id="rId1"/>
  </p:sldMasterIdLst>
  <p:notesMasterIdLst>
    <p:notesMasterId r:id="rId17"/>
  </p:notesMasterIdLst>
  <p:sldIdLst>
    <p:sldId id="256" r:id="rId2"/>
    <p:sldId id="258" r:id="rId3"/>
    <p:sldId id="257" r:id="rId4"/>
    <p:sldId id="259" r:id="rId5"/>
    <p:sldId id="260" r:id="rId6"/>
    <p:sldId id="261" r:id="rId7"/>
    <p:sldId id="262" r:id="rId8"/>
    <p:sldId id="263" r:id="rId9"/>
    <p:sldId id="264" r:id="rId10"/>
    <p:sldId id="267" r:id="rId11"/>
    <p:sldId id="268" r:id="rId12"/>
    <p:sldId id="270" r:id="rId13"/>
    <p:sldId id="271" r:id="rId14"/>
    <p:sldId id="272" r:id="rId15"/>
    <p:sldId id="266"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53509" autoAdjust="0"/>
  </p:normalViewPr>
  <p:slideViewPr>
    <p:cSldViewPr snapToGrid="0" snapToObjects="1">
      <p:cViewPr varScale="1">
        <p:scale>
          <a:sx n="58" d="100"/>
          <a:sy n="58" d="100"/>
        </p:scale>
        <p:origin x="-208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676B10-7B6A-BC4A-AF8D-D4C4B9CC77A9}" type="datetimeFigureOut">
              <a:rPr lang="en-US" smtClean="0"/>
              <a:pPr/>
              <a:t>11/30/14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AED9B8-C105-4541-B9B5-E0114D69FF2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Love the background! Is it custom?</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Link: http://www.teachinglikeits2999.com/   Love</a:t>
            </a:r>
            <a:r>
              <a:rPr lang="en-US" baseline="0" dirty="0" smtClean="0"/>
              <a:t> it, love the name of this blog!  This blog addresses the challenges teacher face as they try to incorporate technology and appropriate learning tasks for the 21</a:t>
            </a:r>
            <a:r>
              <a:rPr lang="en-US" baseline="30000" dirty="0" smtClean="0"/>
              <a:t>st</a:t>
            </a:r>
            <a:r>
              <a:rPr lang="en-US" baseline="0" dirty="0" smtClean="0"/>
              <a:t> century more and more in the classroom.  On her current home page Jennie talks about the group ‘OKGo’ and their innovative videos as being inspiring to her students which was cool to read about because I love their videos too and find them inspiring as well.</a:t>
            </a:r>
            <a:r>
              <a:rPr lang="en-US" baseline="0" dirty="0" smtClean="0"/>
              <a:t> </a:t>
            </a:r>
          </a:p>
          <a:p>
            <a:endParaRPr lang="en-US" baseline="0" dirty="0" smtClean="0"/>
          </a:p>
          <a:p>
            <a:r>
              <a:rPr lang="en-US" b="1" baseline="0" dirty="0" smtClean="0"/>
              <a:t>NEVER heard of the blog. THANKS for sharing. Bookmarking it now.</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GOOD CONNECTION between</a:t>
            </a:r>
            <a:r>
              <a:rPr lang="en-US" b="1" baseline="0" dirty="0" smtClean="0"/>
              <a:t> SAMR and </a:t>
            </a:r>
            <a:r>
              <a:rPr lang="en-US" b="1" baseline="0" dirty="0" err="1" smtClean="0"/>
              <a:t>BLOOMs</a:t>
            </a:r>
            <a:r>
              <a:rPr lang="en-US" b="1" baseline="0" dirty="0" smtClean="0"/>
              <a:t>.</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Bloom’s Taxonomy provides teachers with a hierarchy critical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thinking skills. The six level of critical thinking according to Bloom’s Taxonomy are: Knowledge, Comprehension, Application, Analysis, Synthesis, and Evaluation with Evaluation being the highest order of thinking and Knowledge being the lowest level of thinking.  On</a:t>
            </a:r>
            <a:r>
              <a:rPr lang="en-US" sz="1200" kern="1200" baseline="0" dirty="0" smtClean="0">
                <a:solidFill>
                  <a:schemeClr val="tx1"/>
                </a:solidFill>
                <a:latin typeface="+mn-lt"/>
                <a:ea typeface="+mn-ea"/>
                <a:cs typeface="+mn-cs"/>
              </a:rPr>
              <a:t> t</a:t>
            </a:r>
            <a:r>
              <a:rPr lang="en-US" sz="1200" kern="1200" dirty="0" smtClean="0">
                <a:solidFill>
                  <a:schemeClr val="tx1"/>
                </a:solidFill>
                <a:latin typeface="+mn-lt"/>
                <a:ea typeface="+mn-ea"/>
                <a:cs typeface="+mn-cs"/>
              </a:rPr>
              <a:t>he Knowledge level, thinking requires recalling information whereas Evaluation requires knowledge of information and the ability to evaluate the quality of information based on certain criteria.</a:t>
            </a:r>
          </a:p>
          <a:p>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I like</a:t>
            </a:r>
            <a:r>
              <a:rPr lang="en-US" baseline="0" dirty="0" smtClean="0"/>
              <a:t> this ‘inverted’ version of Bloom’s Taxonomy with Technology programs infused within the levels because the higher level questioning/activities occupy the larger sections of the visual placing the emphasis on those higher level skills/activities.  Of course, a computer program or app does not determine the level of technology integration, it’s how the program or app is being used in the classroom that will make this determination.  </a:t>
            </a:r>
            <a:r>
              <a:rPr lang="en-US" sz="1200" kern="1200" baseline="0" dirty="0" smtClean="0">
                <a:solidFill>
                  <a:schemeClr val="tx1"/>
                </a:solidFill>
                <a:latin typeface="+mn-lt"/>
                <a:ea typeface="+mn-ea"/>
                <a:cs typeface="+mn-cs"/>
              </a:rPr>
              <a:t>A</a:t>
            </a:r>
            <a:r>
              <a:rPr lang="en-US" sz="1200" kern="1200" dirty="0" smtClean="0">
                <a:solidFill>
                  <a:schemeClr val="tx1"/>
                </a:solidFill>
                <a:latin typeface="+mn-lt"/>
                <a:ea typeface="+mn-ea"/>
                <a:cs typeface="+mn-cs"/>
              </a:rPr>
              <a:t> teacher’s knowledge and comfort level with technology programs strongly influences the degree technology integration being used in the classroom.  As with all good teaching the level of student engagement is the important factor. Our</a:t>
            </a:r>
            <a:r>
              <a:rPr lang="en-US" sz="1200" kern="1200" baseline="0" dirty="0" smtClean="0">
                <a:solidFill>
                  <a:schemeClr val="tx1"/>
                </a:solidFill>
                <a:latin typeface="+mn-lt"/>
                <a:ea typeface="+mn-ea"/>
                <a:cs typeface="+mn-cs"/>
              </a:rPr>
              <a:t> goal is to</a:t>
            </a:r>
            <a:r>
              <a:rPr lang="en-US" sz="1200" kern="1200" dirty="0" smtClean="0">
                <a:solidFill>
                  <a:schemeClr val="tx1"/>
                </a:solidFill>
                <a:latin typeface="+mn-lt"/>
                <a:ea typeface="+mn-ea"/>
                <a:cs typeface="+mn-cs"/>
              </a:rPr>
              <a:t> maximize students’ engagement and growth.</a:t>
            </a:r>
            <a:r>
              <a:rPr lang="en-US" sz="1200" kern="1200" baseline="0" dirty="0" smtClean="0">
                <a:solidFill>
                  <a:schemeClr val="tx1"/>
                </a:solidFill>
                <a:latin typeface="+mn-lt"/>
                <a:ea typeface="+mn-ea"/>
                <a:cs typeface="+mn-cs"/>
              </a:rPr>
              <a:t> W</a:t>
            </a:r>
            <a:r>
              <a:rPr lang="en-US" sz="1200" kern="1200" dirty="0" smtClean="0">
                <a:solidFill>
                  <a:schemeClr val="tx1"/>
                </a:solidFill>
                <a:latin typeface="+mn-lt"/>
                <a:ea typeface="+mn-ea"/>
                <a:cs typeface="+mn-cs"/>
              </a:rPr>
              <a:t>e need to ‘redefine’ classroom instruction and learning tasks in order to truly integrate technology at the highest and most effective level</a:t>
            </a:r>
            <a:r>
              <a:rPr lang="en-US" sz="1200" kern="1200" dirty="0" smtClean="0">
                <a:solidFill>
                  <a:schemeClr val="tx1"/>
                </a:solidFill>
                <a:latin typeface="+mn-lt"/>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I like this model</a:t>
            </a:r>
            <a:r>
              <a:rPr lang="en-US" sz="1200" b="1" kern="1200" baseline="0" dirty="0" smtClean="0">
                <a:solidFill>
                  <a:schemeClr val="tx1"/>
                </a:solidFill>
                <a:latin typeface="+mn-lt"/>
                <a:ea typeface="+mn-ea"/>
                <a:cs typeface="+mn-cs"/>
              </a:rPr>
              <a:t> too. I like that it captures the different tools and connects them to Bloom’s. It also lifts up the idea that just </a:t>
            </a:r>
            <a:r>
              <a:rPr lang="en-US" sz="1200" b="1" kern="1200" baseline="0" dirty="0" err="1" smtClean="0">
                <a:solidFill>
                  <a:schemeClr val="tx1"/>
                </a:solidFill>
                <a:latin typeface="+mn-lt"/>
                <a:ea typeface="+mn-ea"/>
                <a:cs typeface="+mn-cs"/>
              </a:rPr>
              <a:t>b/c</a:t>
            </a:r>
            <a:r>
              <a:rPr lang="en-US" sz="1200" b="1" kern="1200" baseline="0" dirty="0" smtClean="0">
                <a:solidFill>
                  <a:schemeClr val="tx1"/>
                </a:solidFill>
                <a:latin typeface="+mn-lt"/>
                <a:ea typeface="+mn-ea"/>
                <a:cs typeface="+mn-cs"/>
              </a:rPr>
              <a:t> we’re using tools doesn’t mean we are going to the deepest </a:t>
            </a:r>
            <a:r>
              <a:rPr lang="en-US" sz="1200" b="1" kern="1200" baseline="0" dirty="0" err="1" smtClean="0">
                <a:solidFill>
                  <a:schemeClr val="tx1"/>
                </a:solidFill>
                <a:latin typeface="+mn-lt"/>
                <a:ea typeface="+mn-ea"/>
                <a:cs typeface="+mn-cs"/>
              </a:rPr>
              <a:t>level(s</a:t>
            </a:r>
            <a:r>
              <a:rPr lang="en-US" sz="1200" b="1" kern="1200" baseline="0" dirty="0" smtClean="0">
                <a:solidFill>
                  <a:schemeClr val="tx1"/>
                </a:solidFill>
                <a:latin typeface="+mn-lt"/>
                <a:ea typeface="+mn-ea"/>
                <a:cs typeface="+mn-cs"/>
              </a:rPr>
              <a:t>) with it.</a:t>
            </a:r>
            <a:endParaRPr lang="en-US" sz="1200" b="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13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Perfect</a:t>
            </a:r>
            <a:r>
              <a:rPr lang="en-US" b="1" baseline="0" dirty="0" smtClean="0"/>
              <a:t> summary.</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used the math program iXL last year with my 4</a:t>
            </a:r>
            <a:r>
              <a:rPr lang="en-US" baseline="30000" dirty="0" smtClean="0"/>
              <a:t>th</a:t>
            </a:r>
            <a:r>
              <a:rPr lang="en-US" dirty="0" smtClean="0"/>
              <a:t> grade</a:t>
            </a:r>
            <a:r>
              <a:rPr lang="en-US" baseline="0" dirty="0" smtClean="0"/>
              <a:t> students. I consider the iXL math program to be on the Substitution level of technology integration because the program merely had students solve math problems on the computer just like a worksheet would.  The program did give my students immediate feedback in terms of their accuracy and showed them the correct way to solve a problem when they made an error.  My students did like working on this computer program.  I liked how the math skills were very specifically broken down in to isolated skills so I could easily differentiate skills for my students.</a:t>
            </a:r>
            <a:r>
              <a:rPr lang="en-US" baseline="0" dirty="0" smtClean="0"/>
              <a:t> </a:t>
            </a:r>
          </a:p>
          <a:p>
            <a:endParaRPr lang="en-US" baseline="0" dirty="0" smtClean="0"/>
          </a:p>
          <a:p>
            <a:r>
              <a:rPr lang="en-US" b="1" baseline="0" dirty="0" smtClean="0"/>
              <a:t>I agree that IXL is an example of substitution. Your description of this level/connection is good.</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have used  ‘Kurzweil’ for reading and for worksheet completion on the computer for students</a:t>
            </a:r>
            <a:r>
              <a:rPr lang="en-US" baseline="0" dirty="0" smtClean="0"/>
              <a:t> who needed to type.  I would consider this accommodation at Augmentation level of technology integration.  Programs such as Power Point too would be at this same level of technology integration with some cool enhancements such as hyperlinks.  (See slides 7 and 9 for my hyperlinks!</a:t>
            </a:r>
            <a:r>
              <a:rPr lang="en-US" baseline="0" dirty="0" smtClean="0"/>
              <a:t>)</a:t>
            </a:r>
          </a:p>
          <a:p>
            <a:endParaRPr lang="en-US" baseline="0" dirty="0" smtClean="0"/>
          </a:p>
          <a:p>
            <a:r>
              <a:rPr lang="en-US" b="1" baseline="0" dirty="0" smtClean="0"/>
              <a:t>This is a good example of Augmentation. Heading to slide 9 NOW.</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have used</a:t>
            </a:r>
            <a:r>
              <a:rPr lang="en-US" baseline="0" dirty="0" smtClean="0"/>
              <a:t> Google Docs and Edmondo in the classroom for reading texts, responding to reading texts, and collaboration with students.  The learning tasks varied some when I have used these programs in the past, however, some activities would qualify as a modification leveled activity.  Last year it was hard to follow through with some of the skills we were focusing on because of lack of computers for student use</a:t>
            </a:r>
            <a:r>
              <a:rPr lang="en-US" baseline="0" dirty="0" smtClean="0"/>
              <a:t>.</a:t>
            </a:r>
          </a:p>
          <a:p>
            <a:endParaRPr lang="en-US" baseline="0" dirty="0" smtClean="0"/>
          </a:p>
          <a:p>
            <a:r>
              <a:rPr lang="en-US" b="1" baseline="0" dirty="0" smtClean="0"/>
              <a:t>Lack of tools/infrastructure is a problem. But we’re moving in the right direction and web 2.0 courses are good to take now.</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term ‘inconceivable’ was used by several resources</a:t>
            </a:r>
            <a:r>
              <a:rPr lang="en-US" baseline="0" dirty="0" smtClean="0"/>
              <a:t> when describing this stage of the model.  The bar is high here to produce a product that was previously ‘inconceivable.’  I find the term a bit off-putting frankly.  I’m not sure if I have reached this level or not. Personally, I have built several websites using </a:t>
            </a:r>
            <a:r>
              <a:rPr lang="en-US" baseline="0" dirty="0" err="1" smtClean="0"/>
              <a:t>Weebly</a:t>
            </a:r>
            <a:r>
              <a:rPr lang="en-US" baseline="0" dirty="0" smtClean="0"/>
              <a:t> but my products have been far from ‘inconceivable.’  In the classroom, I don’t think I have reached this level yet.</a:t>
            </a:r>
            <a:r>
              <a:rPr lang="en-US" baseline="0" dirty="0" smtClean="0"/>
              <a:t> </a:t>
            </a:r>
          </a:p>
          <a:p>
            <a:endParaRPr lang="en-US" baseline="0" dirty="0" smtClean="0"/>
          </a:p>
          <a:p>
            <a:r>
              <a:rPr lang="en-US" b="1" baseline="0" dirty="0" smtClean="0"/>
              <a:t>AGREED. I don’t think the word is accurate. BUT I do think it is inconceivable for some of our colleagues.</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Link:</a:t>
            </a:r>
            <a:r>
              <a:rPr lang="en-US" baseline="0" dirty="0" smtClean="0"/>
              <a:t> http://www.youtube.com/watch?v=us0w823KY0g       This video was shared at a school PD in the beginning of the school year.   It had been my only exposure to SAMR and it really didn’t leave much of an impression on me except for “Yep, I need to incorporate technology more and more in the classroom.”   I really want to but feel there are many obstacles to work around, the first being the lack of devices in elementary schools.</a:t>
            </a:r>
            <a:r>
              <a:rPr lang="en-US" baseline="0" dirty="0" smtClean="0"/>
              <a:t> </a:t>
            </a:r>
          </a:p>
          <a:p>
            <a:endParaRPr lang="en-US" baseline="0" dirty="0" smtClean="0"/>
          </a:p>
          <a:p>
            <a:r>
              <a:rPr lang="en-US" b="1" baseline="0" dirty="0" smtClean="0"/>
              <a:t>Nice video link. I need to incorporate it in future classes. I agree that lack of tools/devices is problematic. But as you know the SAMR model explains that HOW we use technology is more important/powerful than how frequently we use it</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SAMR model is a continuum of how technology is being used in the classroom to instruct students.</a:t>
            </a:r>
            <a:r>
              <a:rPr lang="en-US" sz="1200" kern="1200" baseline="0" dirty="0" smtClean="0">
                <a:solidFill>
                  <a:schemeClr val="tx1"/>
                </a:solidFill>
                <a:latin typeface="+mn-lt"/>
                <a:ea typeface="+mn-ea"/>
                <a:cs typeface="+mn-cs"/>
              </a:rPr>
              <a:t> I see it as</a:t>
            </a:r>
            <a:r>
              <a:rPr lang="en-US" sz="1200" kern="1200" dirty="0" smtClean="0">
                <a:solidFill>
                  <a:schemeClr val="tx1"/>
                </a:solidFill>
                <a:latin typeface="+mn-lt"/>
                <a:ea typeface="+mn-ea"/>
                <a:cs typeface="+mn-cs"/>
              </a:rPr>
              <a:t> a</a:t>
            </a:r>
            <a:r>
              <a:rPr lang="en-US" sz="1200" kern="1200" baseline="0" dirty="0" smtClean="0">
                <a:solidFill>
                  <a:schemeClr val="tx1"/>
                </a:solidFill>
                <a:latin typeface="+mn-lt"/>
                <a:ea typeface="+mn-ea"/>
                <a:cs typeface="+mn-cs"/>
              </a:rPr>
              <a:t> tool</a:t>
            </a:r>
            <a:r>
              <a:rPr lang="en-US" sz="1200" kern="1200" dirty="0" smtClean="0">
                <a:solidFill>
                  <a:schemeClr val="tx1"/>
                </a:solidFill>
                <a:latin typeface="+mn-lt"/>
                <a:ea typeface="+mn-ea"/>
                <a:cs typeface="+mn-cs"/>
              </a:rPr>
              <a:t> for teachers to reflect upon how they are currently using technology and how they would like to use technology in their classrooms</a:t>
            </a:r>
            <a:r>
              <a:rPr lang="en-US" sz="1200" kern="1200" baseline="0" dirty="0" smtClean="0">
                <a:solidFill>
                  <a:schemeClr val="tx1"/>
                </a:solidFill>
                <a:latin typeface="+mn-lt"/>
                <a:ea typeface="+mn-ea"/>
                <a:cs typeface="+mn-cs"/>
              </a:rPr>
              <a:t> as they plan and instruct</a:t>
            </a:r>
            <a:r>
              <a:rPr lang="en-US" sz="1200" kern="1200" dirty="0" smtClean="0">
                <a:solidFill>
                  <a:schemeClr val="tx1"/>
                </a:solidFill>
                <a:latin typeface="+mn-lt"/>
                <a:ea typeface="+mn-ea"/>
                <a:cs typeface="+mn-cs"/>
              </a:rPr>
              <a:t>.</a:t>
            </a:r>
            <a:r>
              <a:rPr lang="en-US" dirty="0" smtClean="0"/>
              <a:t> As teachers</a:t>
            </a:r>
            <a:r>
              <a:rPr lang="en-US" baseline="0" dirty="0" smtClean="0"/>
              <a:t> we </a:t>
            </a:r>
            <a:r>
              <a:rPr lang="en-US" sz="1200" kern="1200" dirty="0" smtClean="0">
                <a:solidFill>
                  <a:schemeClr val="tx1"/>
                </a:solidFill>
                <a:latin typeface="+mn-lt"/>
                <a:ea typeface="+mn-ea"/>
                <a:cs typeface="+mn-cs"/>
              </a:rPr>
              <a:t>need to determine what kind of task on the SAMR continuum is appropriate for our students and</a:t>
            </a:r>
            <a:r>
              <a:rPr lang="en-US" sz="1200" kern="1200" baseline="0" dirty="0" smtClean="0">
                <a:solidFill>
                  <a:schemeClr val="tx1"/>
                </a:solidFill>
                <a:latin typeface="+mn-lt"/>
                <a:ea typeface="+mn-ea"/>
                <a:cs typeface="+mn-cs"/>
              </a:rPr>
              <a:t> the learning task. T</a:t>
            </a:r>
            <a:r>
              <a:rPr lang="en-US" sz="1200" kern="1200" dirty="0" smtClean="0">
                <a:solidFill>
                  <a:schemeClr val="tx1"/>
                </a:solidFill>
                <a:latin typeface="+mn-lt"/>
                <a:ea typeface="+mn-ea"/>
                <a:cs typeface="+mn-cs"/>
              </a:rPr>
              <a:t>echnology is simply a means to end, as educators we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need to be clear about our learning objectives. </a:t>
            </a:r>
            <a:endParaRPr lang="en-US" sz="1200"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Agreed</a:t>
            </a:r>
            <a:r>
              <a:rPr lang="en-US" sz="1200" b="1" kern="1200" baseline="0" dirty="0" smtClean="0">
                <a:solidFill>
                  <a:schemeClr val="tx1"/>
                </a:solidFill>
                <a:latin typeface="+mn-lt"/>
                <a:ea typeface="+mn-ea"/>
                <a:cs typeface="+mn-cs"/>
              </a:rPr>
              <a:t> and awareness is a critical first step</a:t>
            </a:r>
            <a:endParaRPr lang="en-US" sz="1200" b="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I like this visual because it</a:t>
            </a:r>
            <a:r>
              <a:rPr lang="en-US" baseline="0" dirty="0" smtClean="0"/>
              <a:t> displays ‘technology integration’ as a natural progression as students and teachers learn new technology and learning tasks. The SAMR model is a tool for </a:t>
            </a:r>
            <a:r>
              <a:rPr lang="en-US" sz="1200" kern="1200" dirty="0" smtClean="0">
                <a:solidFill>
                  <a:schemeClr val="tx1"/>
                </a:solidFill>
                <a:latin typeface="+mn-lt"/>
                <a:ea typeface="+mn-ea"/>
                <a:cs typeface="+mn-cs"/>
              </a:rPr>
              <a:t>reflecting</a:t>
            </a:r>
            <a:r>
              <a:rPr lang="en-US" sz="1200" kern="1200" baseline="0" dirty="0" smtClean="0">
                <a:solidFill>
                  <a:schemeClr val="tx1"/>
                </a:solidFill>
                <a:latin typeface="+mn-lt"/>
                <a:ea typeface="+mn-ea"/>
                <a:cs typeface="+mn-cs"/>
              </a:rPr>
              <a:t> about our</a:t>
            </a:r>
            <a:r>
              <a:rPr lang="en-US" sz="1200" kern="1200" dirty="0" smtClean="0">
                <a:solidFill>
                  <a:schemeClr val="tx1"/>
                </a:solidFill>
                <a:latin typeface="+mn-lt"/>
                <a:ea typeface="+mn-ea"/>
                <a:cs typeface="+mn-cs"/>
              </a:rPr>
              <a:t> teaching, what we do, why we do it, and how we do it to maximize student success. </a:t>
            </a:r>
          </a:p>
          <a:p>
            <a:r>
              <a:rPr lang="en-US" dirty="0" smtClean="0"/>
              <a:t> </a:t>
            </a:r>
          </a:p>
          <a:p>
            <a:r>
              <a:rPr lang="en-US" b="1" dirty="0" smtClean="0"/>
              <a:t>OHHHH so do I.</a:t>
            </a:r>
            <a:r>
              <a:rPr lang="en-US" b="1" baseline="0" dirty="0" smtClean="0"/>
              <a:t> Nice. Clearly to the point.</a:t>
            </a:r>
            <a:endParaRPr lang="en-US" b="1" dirty="0"/>
          </a:p>
        </p:txBody>
      </p:sp>
      <p:sp>
        <p:nvSpPr>
          <p:cNvPr id="4" name="Slide Number Placeholder 3"/>
          <p:cNvSpPr>
            <a:spLocks noGrp="1"/>
          </p:cNvSpPr>
          <p:nvPr>
            <p:ph type="sldNum" sz="quarter" idx="10"/>
          </p:nvPr>
        </p:nvSpPr>
        <p:spPr/>
        <p:txBody>
          <a:bodyPr/>
          <a:lstStyle/>
          <a:p>
            <a:fld id="{CCAED9B8-C105-4541-B9B5-E0114D69FF24}"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CF2954-DA7D-7946-A568-6C4FBA9FC80E}" type="slidenum">
              <a:rPr lang="en-US" smtClean="0"/>
              <a:pPr/>
              <a:t>‹#›</a:t>
            </a:fld>
            <a:endParaRPr lang="en-US" dirty="0"/>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CF2954-DA7D-7946-A568-6C4FBA9FC80E}" type="slidenum">
              <a:rPr lang="en-US" smtClean="0"/>
              <a:pPr/>
              <a:t>‹#›</a:t>
            </a:fld>
            <a:endParaRPr lang="en-US" dirty="0"/>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CF2954-DA7D-7946-A568-6C4FBA9FC80E}" type="slidenum">
              <a:rPr lang="en-US" smtClean="0"/>
              <a:pPr/>
              <a:t>‹#›</a:t>
            </a:fld>
            <a:endParaRPr lang="en-US" dirty="0"/>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CCF2954-DA7D-7946-A568-6C4FBA9FC8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262785-D4C3-0B42-AD7E-FC32079267DE}" type="datetimeFigureOut">
              <a:rPr lang="en-US" smtClean="0"/>
              <a:pPr/>
              <a:t>11/30/14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15262785-D4C3-0B42-AD7E-FC32079267DE}" type="datetimeFigureOut">
              <a:rPr lang="en-US" smtClean="0"/>
              <a:pPr/>
              <a:t>11/30/14</a:t>
            </a:fld>
            <a:endParaRPr lang="en-US" dirty="0"/>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dirty="0"/>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FCCF2954-DA7D-7946-A568-6C4FBA9FC80E}" type="slidenum">
              <a:rPr lang="en-US" smtClean="0"/>
              <a:pPr/>
              <a:t>‹#›</a:t>
            </a:fld>
            <a:endParaRPr lang="en-US" dirty="0"/>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90" r:id="rId4"/>
    <p:sldLayoutId id="2147484291" r:id="rId5"/>
    <p:sldLayoutId id="2147484292" r:id="rId6"/>
    <p:sldLayoutId id="2147484293" r:id="rId7"/>
    <p:sldLayoutId id="2147484294" r:id="rId8"/>
    <p:sldLayoutId id="2147484295" r:id="rId9"/>
    <p:sldLayoutId id="2147484296" r:id="rId10"/>
    <p:sldLayoutId id="2147484297" r:id="rId11"/>
    <p:sldLayoutId id="2147484298" r:id="rId12"/>
    <p:sldLayoutId id="2147484299" r:id="rId13"/>
    <p:sldLayoutId id="2147484300"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teachinglikeits2999.com/" TargetMode="External"/><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hyperlink" Target="http://brholland.wordpress.com/2014/02/25/in-response-to-redefinion/" TargetMode="External"/><Relationship Id="rId4" Type="http://schemas.openxmlformats.org/officeDocument/2006/relationships/hyperlink" Target="http://www.edudemic.com/how-to-use-the-samr-model-for-classroom-tasks/" TargetMode="External"/><Relationship Id="rId5" Type="http://schemas.openxmlformats.org/officeDocument/2006/relationships/hyperlink" Target="http://www.msdwc.k12.in.us/index.php?option=com_content&amp;view=article&amp;id=69:technology-adoption-lifecycle-samr-model&amp;catid=2:general&amp;Itemid=143" TargetMode="External"/><Relationship Id="rId1" Type="http://schemas.openxmlformats.org/officeDocument/2006/relationships/slideLayout" Target="../slideLayouts/slideLayout2.xml"/><Relationship Id="rId2" Type="http://schemas.openxmlformats.org/officeDocument/2006/relationships/hyperlink" Target="http://www.det.wa.edu.au/ipadsforeducation/detcms/navigation/literacy-and-numeracy-focus/?page=al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hippasus.com/rrpweblog/archives/2014/06/29/LearningTechnologySAMRModel.pdf" TargetMode="External"/><Relationship Id="rId3" Type="http://schemas.openxmlformats.org/officeDocument/2006/relationships/hyperlink" Target="http://newtechtimeline.com/2014/02/19/transformational-11-learning-and-sam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us0w823KY0g" TargetMode="External"/><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SAMR Model</a:t>
            </a:r>
            <a:endParaRPr lang="en-US" dirty="0"/>
          </a:p>
        </p:txBody>
      </p:sp>
      <p:sp>
        <p:nvSpPr>
          <p:cNvPr id="3" name="Subtitle 2"/>
          <p:cNvSpPr>
            <a:spLocks noGrp="1"/>
          </p:cNvSpPr>
          <p:nvPr>
            <p:ph type="subTitle" idx="1"/>
          </p:nvPr>
        </p:nvSpPr>
        <p:spPr/>
        <p:txBody>
          <a:bodyPr/>
          <a:lstStyle/>
          <a:p>
            <a:r>
              <a:rPr lang="en-US" dirty="0" smtClean="0"/>
              <a:t>Technology Integration in the Classroom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Jennie Magiera’s Blog</a:t>
            </a:r>
            <a:endParaRPr lang="en-US" dirty="0"/>
          </a:p>
        </p:txBody>
      </p:sp>
      <p:pic>
        <p:nvPicPr>
          <p:cNvPr id="4" name="Content Placeholder 3" descr="Screen shot 2014-11-16 at 10.47.44 PM.png">
            <a:hlinkClick r:id="rId3"/>
          </p:cNvPr>
          <p:cNvPicPr>
            <a:picLocks noGrp="1" noChangeAspect="1"/>
          </p:cNvPicPr>
          <p:nvPr>
            <p:ph idx="1"/>
          </p:nvPr>
        </p:nvPicPr>
        <p:blipFill>
          <a:blip r:embed="rId4"/>
          <a:srcRect t="-4725" b="-4725"/>
          <a:stretch>
            <a:fillRect/>
          </a:stretch>
        </p:blipFill>
        <p:spPr>
          <a:xfrm>
            <a:off x="280559" y="2613977"/>
            <a:ext cx="8648141" cy="424402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Bloom’s Taxonomy: A Continuum too!</a:t>
            </a:r>
            <a:endParaRPr lang="en-US" dirty="0"/>
          </a:p>
        </p:txBody>
      </p:sp>
      <p:sp>
        <p:nvSpPr>
          <p:cNvPr id="3" name="Content Placeholder 2"/>
          <p:cNvSpPr>
            <a:spLocks noGrp="1"/>
          </p:cNvSpPr>
          <p:nvPr>
            <p:ph idx="1"/>
          </p:nvPr>
        </p:nvSpPr>
        <p:spPr/>
        <p:txBody>
          <a:bodyPr/>
          <a:lstStyle/>
          <a:p>
            <a:r>
              <a:rPr lang="en-US" dirty="0" smtClean="0"/>
              <a:t>The 1960s brought us Bloom’s Taxonomy as a way to reflect on how and what we taught in the classroom.  Teachers were, and still are, encouraged to use Bloom’s taxonomy to reflect  and incorporate higher order thinking skills as a better way to instruct and challenge our students rather than relying on rote learning.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1048032"/>
            <a:ext cx="7716837" cy="1447800"/>
          </a:xfrm>
        </p:spPr>
        <p:txBody>
          <a:bodyPr/>
          <a:lstStyle/>
          <a:p>
            <a:pPr algn="ctr"/>
            <a:r>
              <a:rPr lang="en-US" dirty="0" smtClean="0"/>
              <a:t>Bloom’s Taxonomy </a:t>
            </a:r>
            <a:endParaRPr lang="en-US" dirty="0"/>
          </a:p>
        </p:txBody>
      </p:sp>
      <p:pic>
        <p:nvPicPr>
          <p:cNvPr id="4" name="Picture 3"/>
          <p:cNvPicPr/>
          <p:nvPr/>
        </p:nvPicPr>
        <p:blipFill>
          <a:blip r:embed="rId3"/>
          <a:srcRect/>
          <a:stretch>
            <a:fillRect/>
          </a:stretch>
        </p:blipFill>
        <p:spPr bwMode="auto">
          <a:xfrm>
            <a:off x="2008211" y="2185699"/>
            <a:ext cx="4894630" cy="4215101"/>
          </a:xfrm>
          <a:prstGeom prst="rect">
            <a:avLst/>
          </a:prstGeom>
          <a:noFill/>
          <a:ln w="9525">
            <a:noFill/>
            <a:miter lim="800000"/>
            <a:headEnd/>
            <a:tailEnd/>
          </a:ln>
        </p:spPr>
      </p:pic>
      <p:sp>
        <p:nvSpPr>
          <p:cNvPr id="5" name="TextBox 4"/>
          <p:cNvSpPr txBox="1"/>
          <p:nvPr/>
        </p:nvSpPr>
        <p:spPr>
          <a:xfrm>
            <a:off x="4851095" y="6400800"/>
            <a:ext cx="3072438" cy="369332"/>
          </a:xfrm>
          <a:prstGeom prst="rect">
            <a:avLst/>
          </a:prstGeom>
          <a:noFill/>
        </p:spPr>
        <p:txBody>
          <a:bodyPr wrap="none" rtlCol="0">
            <a:spAutoFit/>
          </a:bodyPr>
          <a:lstStyle/>
          <a:p>
            <a:r>
              <a:rPr lang="en-US" dirty="0" smtClean="0"/>
              <a:t>Image from: ww2.odu.edu</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1038391"/>
            <a:ext cx="7716837" cy="666417"/>
          </a:xfrm>
        </p:spPr>
        <p:txBody>
          <a:bodyPr/>
          <a:lstStyle/>
          <a:p>
            <a:r>
              <a:rPr lang="en-US" dirty="0" smtClean="0"/>
              <a:t>Bloom’s Inverted</a:t>
            </a:r>
            <a:endParaRPr lang="en-US" dirty="0"/>
          </a:p>
        </p:txBody>
      </p:sp>
      <p:pic>
        <p:nvPicPr>
          <p:cNvPr id="4" name="Content Placeholder 3" descr="blooms_inverted.png"/>
          <p:cNvPicPr>
            <a:picLocks noGrp="1" noChangeAspect="1"/>
          </p:cNvPicPr>
          <p:nvPr>
            <p:ph idx="1"/>
          </p:nvPr>
        </p:nvPicPr>
        <p:blipFill>
          <a:blip r:embed="rId3"/>
          <a:srcRect l="-35422" r="-35422"/>
          <a:stretch>
            <a:fillRect/>
          </a:stretch>
        </p:blipFill>
        <p:spPr>
          <a:xfrm>
            <a:off x="-295325" y="1704808"/>
            <a:ext cx="9804790" cy="4819983"/>
          </a:xfrm>
        </p:spPr>
      </p:pic>
      <p:sp>
        <p:nvSpPr>
          <p:cNvPr id="5" name="TextBox 4"/>
          <p:cNvSpPr txBox="1"/>
          <p:nvPr/>
        </p:nvSpPr>
        <p:spPr>
          <a:xfrm>
            <a:off x="5714539" y="6468488"/>
            <a:ext cx="184666" cy="369332"/>
          </a:xfrm>
          <a:prstGeom prst="rect">
            <a:avLst/>
          </a:prstGeom>
          <a:noFill/>
        </p:spPr>
        <p:txBody>
          <a:bodyPr wrap="none" rtlCol="0">
            <a:spAutoFit/>
          </a:bodyPr>
          <a:lstStyle/>
          <a:p>
            <a:endParaRPr lang="en-US" dirty="0"/>
          </a:p>
        </p:txBody>
      </p:sp>
      <p:sp>
        <p:nvSpPr>
          <p:cNvPr id="6" name="TextBox 5"/>
          <p:cNvSpPr txBox="1"/>
          <p:nvPr/>
        </p:nvSpPr>
        <p:spPr>
          <a:xfrm>
            <a:off x="4365240" y="6468488"/>
            <a:ext cx="3067930" cy="369332"/>
          </a:xfrm>
          <a:prstGeom prst="rect">
            <a:avLst/>
          </a:prstGeom>
          <a:noFill/>
        </p:spPr>
        <p:txBody>
          <a:bodyPr wrap="none" rtlCol="0">
            <a:spAutoFit/>
          </a:bodyPr>
          <a:lstStyle/>
          <a:p>
            <a:r>
              <a:rPr lang="en-US" dirty="0" smtClean="0"/>
              <a:t>Image from: neilatkin.com</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9" y="989472"/>
            <a:ext cx="7716837" cy="959936"/>
          </a:xfrm>
        </p:spPr>
        <p:txBody>
          <a:bodyPr/>
          <a:lstStyle/>
          <a:p>
            <a:r>
              <a:rPr lang="en-US" u="sng" dirty="0" smtClean="0"/>
              <a:t>Resources</a:t>
            </a:r>
            <a:endParaRPr lang="en-US" u="sng" dirty="0"/>
          </a:p>
        </p:txBody>
      </p:sp>
      <p:sp>
        <p:nvSpPr>
          <p:cNvPr id="3" name="Content Placeholder 2"/>
          <p:cNvSpPr>
            <a:spLocks noGrp="1"/>
          </p:cNvSpPr>
          <p:nvPr>
            <p:ph idx="1"/>
          </p:nvPr>
        </p:nvSpPr>
        <p:spPr>
          <a:xfrm>
            <a:off x="383922" y="1654043"/>
            <a:ext cx="8760078" cy="5203957"/>
          </a:xfrm>
        </p:spPr>
        <p:txBody>
          <a:bodyPr>
            <a:normAutofit fontScale="92500" lnSpcReduction="20000"/>
          </a:bodyPr>
          <a:lstStyle/>
          <a:p>
            <a:endParaRPr lang="en-US" dirty="0" smtClean="0">
              <a:hlinkClick r:id="rId2"/>
            </a:endParaRPr>
          </a:p>
          <a:p>
            <a:r>
              <a:rPr lang="en-US" dirty="0" smtClean="0">
                <a:hlinkClick r:id="rId2"/>
              </a:rPr>
              <a:t>http://www.det.wa.edu.au/ipadsforeducation/detcms/navigation/literacy-and-numeracy-focus/?page=all</a:t>
            </a:r>
            <a:r>
              <a:rPr lang="en-US" dirty="0" smtClean="0"/>
              <a:t> </a:t>
            </a:r>
          </a:p>
          <a:p>
            <a:r>
              <a:rPr lang="en-US" dirty="0" smtClean="0"/>
              <a:t>Holland, Beth. “In Response to Redefinition.” </a:t>
            </a:r>
            <a:r>
              <a:rPr lang="en-US" u="sng" dirty="0" smtClean="0">
                <a:hlinkClick r:id="rId3"/>
              </a:rPr>
              <a:t>http://brholland.wordpress.com/2014/02/25/in-response-to-redefinion/</a:t>
            </a:r>
            <a:endParaRPr lang="en-US" u="sng" dirty="0" smtClean="0"/>
          </a:p>
          <a:p>
            <a:r>
              <a:rPr lang="en-US" dirty="0" smtClean="0"/>
              <a:t>Lepi, Katie. </a:t>
            </a:r>
            <a:r>
              <a:rPr lang="en-US" dirty="0" smtClean="0">
                <a:hlinkClick r:id="rId4"/>
              </a:rPr>
              <a:t>http://www.edudemic.com/how-to-use-the-samr-model-for-classroom-tasks/</a:t>
            </a:r>
            <a:r>
              <a:rPr lang="en-US" dirty="0" smtClean="0"/>
              <a:t> March 21, 2010</a:t>
            </a:r>
          </a:p>
          <a:p>
            <a:r>
              <a:rPr lang="en-US" dirty="0" smtClean="0"/>
              <a:t>Miller, Brian. “Technology Adoption Lifecycle-SAMR Model.” </a:t>
            </a:r>
            <a:r>
              <a:rPr lang="en-US" dirty="0" smtClean="0">
                <a:hlinkClick r:id="rId5"/>
              </a:rPr>
              <a:t>http://www.msdwc.k12.in.us/index.php?option=com_content&amp;view=article&amp;id=69:technology-adoption-lifecycle-samr-model&amp;catid=2:general&amp;Itemid=143</a:t>
            </a:r>
            <a:r>
              <a:rPr lang="en-US" dirty="0" smtClean="0"/>
              <a:t> 	</a:t>
            </a:r>
          </a:p>
          <a:p>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2013856"/>
            <a:ext cx="7716837" cy="642257"/>
          </a:xfrm>
        </p:spPr>
        <p:txBody>
          <a:bodyPr/>
          <a:lstStyle/>
          <a:p>
            <a:r>
              <a:rPr lang="en-US" u="sng" dirty="0" smtClean="0"/>
              <a:t>Resources (continued)</a:t>
            </a:r>
            <a:endParaRPr lang="en-US" u="sng" dirty="0"/>
          </a:p>
        </p:txBody>
      </p:sp>
      <p:sp>
        <p:nvSpPr>
          <p:cNvPr id="3" name="Content Placeholder 2"/>
          <p:cNvSpPr>
            <a:spLocks noGrp="1"/>
          </p:cNvSpPr>
          <p:nvPr>
            <p:ph idx="1"/>
          </p:nvPr>
        </p:nvSpPr>
        <p:spPr>
          <a:xfrm>
            <a:off x="471715" y="2852058"/>
            <a:ext cx="8436428" cy="4005942"/>
          </a:xfrm>
        </p:spPr>
        <p:txBody>
          <a:bodyPr>
            <a:normAutofit fontScale="92500" lnSpcReduction="20000"/>
          </a:bodyPr>
          <a:lstStyle/>
          <a:p>
            <a:endParaRPr lang="en-US" dirty="0" smtClean="0"/>
          </a:p>
          <a:p>
            <a:r>
              <a:rPr lang="en-US" dirty="0" smtClean="0"/>
              <a:t>Magiera, Jennie. Redefining Instruction with Technology: Five Essential Steps. </a:t>
            </a:r>
          </a:p>
          <a:p>
            <a:r>
              <a:rPr lang="en-US" dirty="0" smtClean="0"/>
              <a:t>Puentedura, Ruben. Learning, Technology, and the SAMR Model: Goals, Processes, and Practices.  </a:t>
            </a:r>
            <a:r>
              <a:rPr lang="en-US" dirty="0" smtClean="0">
                <a:hlinkClick r:id="rId2"/>
              </a:rPr>
              <a:t>http://www.hippasus.com/rrpweblog/archives/2014/06/29/LearningTechnologySAMRModel.pdf</a:t>
            </a:r>
            <a:r>
              <a:rPr lang="en-US" dirty="0" smtClean="0"/>
              <a:t>  </a:t>
            </a:r>
          </a:p>
          <a:p>
            <a:r>
              <a:rPr lang="en-US" dirty="0" smtClean="0"/>
              <a:t>Riley, Tom. </a:t>
            </a:r>
            <a:r>
              <a:rPr lang="en-US" u="sng" dirty="0" smtClean="0">
                <a:hlinkClick r:id="rId3"/>
              </a:rPr>
              <a:t>http://newtechtimeline.com/2014/02/19/transformational-11-learning-and-samr/</a:t>
            </a:r>
            <a:endParaRPr lang="en-US" dirty="0" smtClean="0"/>
          </a:p>
          <a:p>
            <a:pPr>
              <a:buNone/>
            </a:pP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SAMR Model</a:t>
            </a:r>
            <a:endParaRPr lang="en-US" dirty="0"/>
          </a:p>
        </p:txBody>
      </p:sp>
      <p:sp>
        <p:nvSpPr>
          <p:cNvPr id="3" name="Content Placeholder 2"/>
          <p:cNvSpPr>
            <a:spLocks noGrp="1"/>
          </p:cNvSpPr>
          <p:nvPr>
            <p:ph idx="1"/>
          </p:nvPr>
        </p:nvSpPr>
        <p:spPr>
          <a:xfrm>
            <a:off x="254001" y="2584441"/>
            <a:ext cx="8581570" cy="4273559"/>
          </a:xfrm>
        </p:spPr>
        <p:txBody>
          <a:bodyPr>
            <a:normAutofit/>
          </a:bodyPr>
          <a:lstStyle/>
          <a:p>
            <a:r>
              <a:rPr lang="en-US" dirty="0" smtClean="0"/>
              <a:t>Developed by Dr. Reuben Puentedura in 2009.  </a:t>
            </a:r>
          </a:p>
          <a:p>
            <a:r>
              <a:rPr lang="en-US" dirty="0" smtClean="0"/>
              <a:t>Dr. Puentedura is the founder and president of a informational technologies for education consulting firm in Massachusetts.</a:t>
            </a:r>
          </a:p>
          <a:p>
            <a:r>
              <a:rPr lang="en-US" dirty="0" smtClean="0"/>
              <a:t>The SAMR model is meant to be used to evaluate the how technology is being integrated in today’s classroom.</a:t>
            </a:r>
          </a:p>
          <a:p>
            <a:r>
              <a:rPr lang="en-US" dirty="0" smtClean="0"/>
              <a:t>The framework is a continuum of 4 stages/levels of technology use in the classroom.</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1: SUBSTITUTION</a:t>
            </a:r>
            <a:endParaRPr lang="en-US" dirty="0"/>
          </a:p>
        </p:txBody>
      </p:sp>
      <p:sp>
        <p:nvSpPr>
          <p:cNvPr id="3" name="Content Placeholder 2"/>
          <p:cNvSpPr>
            <a:spLocks noGrp="1"/>
          </p:cNvSpPr>
          <p:nvPr>
            <p:ph idx="1"/>
          </p:nvPr>
        </p:nvSpPr>
        <p:spPr>
          <a:xfrm>
            <a:off x="221493" y="2819400"/>
            <a:ext cx="8623489" cy="4038600"/>
          </a:xfrm>
        </p:spPr>
        <p:txBody>
          <a:bodyPr>
            <a:normAutofit/>
          </a:bodyPr>
          <a:lstStyle/>
          <a:p>
            <a:r>
              <a:rPr lang="en-US" dirty="0" smtClean="0"/>
              <a:t>This is the lowest level of technology integration in the classroom. </a:t>
            </a:r>
          </a:p>
          <a:p>
            <a:r>
              <a:rPr lang="en-US" dirty="0" smtClean="0"/>
              <a:t>At this level learning tasks remain the same, only the tools used to complete the tasks are different.</a:t>
            </a:r>
          </a:p>
          <a:p>
            <a:r>
              <a:rPr lang="en-US" dirty="0" smtClean="0"/>
              <a:t>When taking notes or writing an essay a word processor may be used instead of pencil and paper.</a:t>
            </a:r>
          </a:p>
          <a:p>
            <a:r>
              <a:rPr lang="en-US" dirty="0" smtClean="0"/>
              <a:t>This level of technology is seen as enhancing learning but not transforming learning.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2: Augmentation </a:t>
            </a:r>
            <a:endParaRPr lang="en-US" dirty="0"/>
          </a:p>
        </p:txBody>
      </p:sp>
      <p:sp>
        <p:nvSpPr>
          <p:cNvPr id="3" name="Content Placeholder 2"/>
          <p:cNvSpPr>
            <a:spLocks noGrp="1"/>
          </p:cNvSpPr>
          <p:nvPr>
            <p:ph idx="1"/>
          </p:nvPr>
        </p:nvSpPr>
        <p:spPr>
          <a:xfrm>
            <a:off x="191962" y="3381926"/>
            <a:ext cx="8771152" cy="3476074"/>
          </a:xfrm>
        </p:spPr>
        <p:txBody>
          <a:bodyPr/>
          <a:lstStyle/>
          <a:p>
            <a:r>
              <a:rPr lang="en-US" dirty="0" smtClean="0"/>
              <a:t>At this stage learning tasks remain the same, however, the ‘functionality’ of the technology is increased. </a:t>
            </a:r>
          </a:p>
          <a:p>
            <a:r>
              <a:rPr lang="en-US" dirty="0" smtClean="0"/>
              <a:t>Spell check and/or text to speech and/or other function tools of technology are being utilized, enhancing the learning task, but not changing the task.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3: Modification</a:t>
            </a:r>
            <a:endParaRPr lang="en-US" dirty="0"/>
          </a:p>
        </p:txBody>
      </p:sp>
      <p:sp>
        <p:nvSpPr>
          <p:cNvPr id="3" name="Content Placeholder 2"/>
          <p:cNvSpPr>
            <a:spLocks noGrp="1"/>
          </p:cNvSpPr>
          <p:nvPr>
            <p:ph idx="1"/>
          </p:nvPr>
        </p:nvSpPr>
        <p:spPr>
          <a:xfrm>
            <a:off x="310091" y="3012142"/>
            <a:ext cx="8505359" cy="3845858"/>
          </a:xfrm>
        </p:spPr>
        <p:txBody>
          <a:bodyPr>
            <a:normAutofit/>
          </a:bodyPr>
          <a:lstStyle/>
          <a:p>
            <a:r>
              <a:rPr lang="en-US" dirty="0" smtClean="0"/>
              <a:t>Learning tasks at  this stage are now being transformed due to the integration of technology and considered to be on a higher level of learning.</a:t>
            </a:r>
          </a:p>
          <a:p>
            <a:r>
              <a:rPr lang="en-US" dirty="0" smtClean="0"/>
              <a:t>Learning tasks are redesigned incorporating  technology on a higher level.</a:t>
            </a:r>
          </a:p>
          <a:p>
            <a:r>
              <a:rPr lang="en-US" dirty="0" smtClean="0"/>
              <a:t>The sharing of ideas by students in Google Docs allow students’ comments to receive instantaneously feedback by many, not just the teacher.</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4:  Redefinition</a:t>
            </a:r>
            <a:endParaRPr lang="en-US" dirty="0"/>
          </a:p>
        </p:txBody>
      </p:sp>
      <p:sp>
        <p:nvSpPr>
          <p:cNvPr id="3" name="Content Placeholder 2"/>
          <p:cNvSpPr>
            <a:spLocks noGrp="1"/>
          </p:cNvSpPr>
          <p:nvPr>
            <p:ph idx="1"/>
          </p:nvPr>
        </p:nvSpPr>
        <p:spPr>
          <a:xfrm>
            <a:off x="295325" y="2599211"/>
            <a:ext cx="8549657" cy="4258790"/>
          </a:xfrm>
        </p:spPr>
        <p:txBody>
          <a:bodyPr>
            <a:normAutofit lnSpcReduction="10000"/>
          </a:bodyPr>
          <a:lstStyle/>
          <a:p>
            <a:r>
              <a:rPr lang="en-US" dirty="0" smtClean="0"/>
              <a:t>This is the highest level of technology integration in the classroom where technology is used to synthesize information to create or design a new task, product or practice.</a:t>
            </a:r>
          </a:p>
          <a:p>
            <a:r>
              <a:rPr lang="en-US" dirty="0" smtClean="0"/>
              <a:t>Learning tasks are transformed at a level that students’ production is seen as ‘inconceivable’ without the use of technology.</a:t>
            </a:r>
          </a:p>
          <a:p>
            <a:r>
              <a:rPr lang="en-US" dirty="0" smtClean="0"/>
              <a:t> Students might create their own math video, write their own blog, or create a new product using programs such as Toontastic or Garage Band.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1179614"/>
            <a:ext cx="7716837" cy="1183305"/>
          </a:xfrm>
        </p:spPr>
        <p:txBody>
          <a:bodyPr/>
          <a:lstStyle/>
          <a:p>
            <a:r>
              <a:rPr lang="en-US" sz="3600" dirty="0" smtClean="0"/>
              <a:t>The SAMR Model in 120 seconds!</a:t>
            </a:r>
            <a:endParaRPr lang="en-US" sz="3600" dirty="0"/>
          </a:p>
        </p:txBody>
      </p:sp>
      <p:pic>
        <p:nvPicPr>
          <p:cNvPr id="5" name="Content Placeholder 4" descr="samr.png">
            <a:hlinkClick r:id="rId3"/>
          </p:cNvPr>
          <p:cNvPicPr>
            <a:picLocks noGrp="1" noChangeAspect="1"/>
          </p:cNvPicPr>
          <p:nvPr>
            <p:ph idx="1"/>
          </p:nvPr>
        </p:nvPicPr>
        <p:blipFill>
          <a:blip r:embed="rId4"/>
          <a:srcRect l="-9360" r="-9360"/>
          <a:stretch>
            <a:fillRect/>
          </a:stretch>
        </p:blipFill>
        <p:spPr>
          <a:xfrm>
            <a:off x="712787" y="2362919"/>
            <a:ext cx="7716838" cy="4037882"/>
          </a:xfrm>
        </p:spPr>
      </p:pic>
      <p:sp>
        <p:nvSpPr>
          <p:cNvPr id="6" name="TextBox 5"/>
          <p:cNvSpPr txBox="1"/>
          <p:nvPr/>
        </p:nvSpPr>
        <p:spPr>
          <a:xfrm>
            <a:off x="2695368" y="6400800"/>
            <a:ext cx="5090193" cy="369332"/>
          </a:xfrm>
          <a:prstGeom prst="rect">
            <a:avLst/>
          </a:prstGeom>
          <a:noFill/>
        </p:spPr>
        <p:txBody>
          <a:bodyPr wrap="none" rtlCol="0">
            <a:spAutoFit/>
          </a:bodyPr>
          <a:lstStyle/>
          <a:p>
            <a:r>
              <a:rPr lang="en-US" dirty="0" smtClean="0"/>
              <a:t>Image from: www.educatorstechnology.com</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76625" y="1225764"/>
            <a:ext cx="7309293" cy="900862"/>
          </a:xfrm>
        </p:spPr>
        <p:txBody>
          <a:bodyPr/>
          <a:lstStyle/>
          <a:p>
            <a:r>
              <a:rPr lang="en-US" sz="3600" dirty="0" smtClean="0"/>
              <a:t>SAMR is a Continuum of </a:t>
            </a:r>
            <a:br>
              <a:rPr lang="en-US" sz="3600" dirty="0" smtClean="0"/>
            </a:br>
            <a:r>
              <a:rPr lang="en-US" sz="3600" dirty="0" smtClean="0"/>
              <a:t>Higher Level Skill Acquisition</a:t>
            </a:r>
            <a:endParaRPr lang="en-US" sz="3600" dirty="0"/>
          </a:p>
        </p:txBody>
      </p:sp>
      <p:pic>
        <p:nvPicPr>
          <p:cNvPr id="4" name="Content Placeholder 3" descr="SAMR"/>
          <p:cNvPicPr>
            <a:picLocks noGrp="1" noChangeAspect="1"/>
          </p:cNvPicPr>
          <p:nvPr>
            <p:ph idx="1"/>
          </p:nvPr>
        </p:nvPicPr>
        <p:blipFill>
          <a:blip r:embed="rId3"/>
          <a:srcRect l="-18083" r="-18083"/>
          <a:stretch>
            <a:fillRect/>
          </a:stretch>
        </p:blipFill>
        <p:spPr>
          <a:xfrm>
            <a:off x="712788" y="2495832"/>
            <a:ext cx="7716838" cy="3904968"/>
          </a:xfrm>
        </p:spPr>
      </p:pic>
      <p:sp>
        <p:nvSpPr>
          <p:cNvPr id="5" name="TextBox 4"/>
          <p:cNvSpPr txBox="1"/>
          <p:nvPr/>
        </p:nvSpPr>
        <p:spPr>
          <a:xfrm>
            <a:off x="4263571" y="6400800"/>
            <a:ext cx="3868742" cy="369332"/>
          </a:xfrm>
          <a:prstGeom prst="rect">
            <a:avLst/>
          </a:prstGeom>
          <a:noFill/>
        </p:spPr>
        <p:txBody>
          <a:bodyPr wrap="none" rtlCol="0">
            <a:spAutoFit/>
          </a:bodyPr>
          <a:lstStyle/>
          <a:p>
            <a:r>
              <a:rPr lang="en-US" dirty="0" smtClean="0"/>
              <a:t>Image from: edtechteachers.com</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679339"/>
            <a:ext cx="7716837" cy="1447800"/>
          </a:xfrm>
        </p:spPr>
        <p:txBody>
          <a:bodyPr/>
          <a:lstStyle/>
          <a:p>
            <a:r>
              <a:rPr lang="en-US" sz="3600" dirty="0" smtClean="0"/>
              <a:t>A Slightly Different Visual </a:t>
            </a:r>
            <a:br>
              <a:rPr lang="en-US" sz="3600" dirty="0" smtClean="0"/>
            </a:br>
            <a:r>
              <a:rPr lang="en-US" sz="3600" dirty="0" smtClean="0"/>
              <a:t>of the SAMR Model</a:t>
            </a:r>
            <a:endParaRPr lang="en-US" sz="3600" dirty="0"/>
          </a:p>
        </p:txBody>
      </p:sp>
      <p:pic>
        <p:nvPicPr>
          <p:cNvPr id="4" name="Content Placeholder 3" descr="SAMR Swimming Pool"/>
          <p:cNvPicPr>
            <a:picLocks noGrp="1" noChangeAspect="1"/>
          </p:cNvPicPr>
          <p:nvPr>
            <p:ph idx="1"/>
          </p:nvPr>
        </p:nvPicPr>
        <p:blipFill>
          <a:blip r:embed="rId3"/>
          <a:srcRect l="-9055" r="-9055"/>
          <a:stretch>
            <a:fillRect/>
          </a:stretch>
        </p:blipFill>
        <p:spPr>
          <a:xfrm>
            <a:off x="177195" y="2348662"/>
            <a:ext cx="8771151" cy="4052138"/>
          </a:xfrm>
        </p:spPr>
      </p:pic>
      <p:sp>
        <p:nvSpPr>
          <p:cNvPr id="5" name="TextBox 4"/>
          <p:cNvSpPr txBox="1"/>
          <p:nvPr/>
        </p:nvSpPr>
        <p:spPr>
          <a:xfrm>
            <a:off x="4174476" y="6488668"/>
            <a:ext cx="2813591" cy="369332"/>
          </a:xfrm>
          <a:prstGeom prst="rect">
            <a:avLst/>
          </a:prstGeom>
          <a:noFill/>
        </p:spPr>
        <p:txBody>
          <a:bodyPr wrap="none" rtlCol="0">
            <a:spAutoFit/>
          </a:bodyPr>
          <a:lstStyle/>
          <a:p>
            <a:r>
              <a:rPr lang="en-US" dirty="0" smtClean="0"/>
              <a:t>Created by Carl Hooker</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1321</TotalTime>
  <Words>1854</Words>
  <Application>Microsoft Macintosh PowerPoint</Application>
  <PresentationFormat>On-screen Show (4:3)</PresentationFormat>
  <Paragraphs>91</Paragraphs>
  <Slides>15</Slides>
  <Notes>13</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Sky</vt:lpstr>
      <vt:lpstr>The SAMR Model</vt:lpstr>
      <vt:lpstr>The SAMR Model</vt:lpstr>
      <vt:lpstr>Level 1: SUBSTITUTION</vt:lpstr>
      <vt:lpstr>Level 2: Augmentation </vt:lpstr>
      <vt:lpstr>Level 3: Modification</vt:lpstr>
      <vt:lpstr>Level 4:  Redefinition</vt:lpstr>
      <vt:lpstr>The SAMR Model in 120 seconds!</vt:lpstr>
      <vt:lpstr>SAMR is a Continuum of  Higher Level Skill Acquisition</vt:lpstr>
      <vt:lpstr>A Slightly Different Visual  of the SAMR Model</vt:lpstr>
      <vt:lpstr>Jennie Magiera’s Blog</vt:lpstr>
      <vt:lpstr>Bloom’s Taxonomy: A Continuum too!</vt:lpstr>
      <vt:lpstr>Bloom’s Taxonomy </vt:lpstr>
      <vt:lpstr>Bloom’s Inverted</vt:lpstr>
      <vt:lpstr>Resources</vt:lpstr>
      <vt:lpstr>Resources (continued)</vt:lpstr>
    </vt:vector>
  </TitlesOfParts>
  <Company>HCPSS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Howard County Administrator</dc:creator>
  <cp:lastModifiedBy>John  SanGiovanni</cp:lastModifiedBy>
  <cp:revision>72</cp:revision>
  <dcterms:created xsi:type="dcterms:W3CDTF">2014-11-30T15:18:00Z</dcterms:created>
  <dcterms:modified xsi:type="dcterms:W3CDTF">2014-11-30T15:28:42Z</dcterms:modified>
</cp:coreProperties>
</file>